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58" r:id="rId6"/>
    <p:sldId id="260" r:id="rId7"/>
    <p:sldId id="261" r:id="rId8"/>
  </p:sldIdLst>
  <p:sldSz cx="9144000" cy="6858000" type="screen4x3"/>
  <p:notesSz cx="7099300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5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ll.se\hemkataloger\katalog1\lsevasjo\USF\Skrivbord\NPE%20Akutmottagningar%202016\Resultat\Radata-Akutmottagningar_2016-Norrbottens_la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v-SE" sz="1800" b="1" i="0" baseline="0">
                <a:effectLst/>
              </a:rPr>
              <a:t>Nationell Patientenkät  akutmottagningar </a:t>
            </a:r>
            <a:endParaRPr lang="sv-S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Dimensioner!$A$18</c:f>
              <c:strCache>
                <c:ptCount val="1"/>
                <c:pt idx="0">
                  <c:v>Sverige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Dimensioner!$B$17:$H$17</c:f>
              <c:strCache>
                <c:ptCount val="7"/>
                <c:pt idx="0">
                  <c:v>Delaktighet och Involvering</c:v>
                </c:pt>
                <c:pt idx="1">
                  <c:v>Emotionellt stöd</c:v>
                </c:pt>
                <c:pt idx="2">
                  <c:v>Helhetsintryck</c:v>
                </c:pt>
                <c:pt idx="3">
                  <c:v>Information och Kunskap</c:v>
                </c:pt>
                <c:pt idx="4">
                  <c:v>Kontinuitet och Koordinering</c:v>
                </c:pt>
                <c:pt idx="5">
                  <c:v>Respekt och Bemötande</c:v>
                </c:pt>
                <c:pt idx="6">
                  <c:v>Tillgänglighet</c:v>
                </c:pt>
              </c:strCache>
            </c:strRef>
          </c:cat>
          <c:val>
            <c:numRef>
              <c:f>Dimensioner!$B$18:$H$18</c:f>
              <c:numCache>
                <c:formatCode>General</c:formatCode>
                <c:ptCount val="7"/>
                <c:pt idx="0">
                  <c:v>78</c:v>
                </c:pt>
                <c:pt idx="1">
                  <c:v>73</c:v>
                </c:pt>
                <c:pt idx="2">
                  <c:v>83</c:v>
                </c:pt>
                <c:pt idx="3">
                  <c:v>65</c:v>
                </c:pt>
                <c:pt idx="4">
                  <c:v>80</c:v>
                </c:pt>
                <c:pt idx="5">
                  <c:v>83</c:v>
                </c:pt>
                <c:pt idx="6">
                  <c:v>85</c:v>
                </c:pt>
              </c:numCache>
            </c:numRef>
          </c:val>
        </c:ser>
        <c:ser>
          <c:idx val="1"/>
          <c:order val="1"/>
          <c:tx>
            <c:strRef>
              <c:f>Dimensioner!$A$19</c:f>
              <c:strCache>
                <c:ptCount val="1"/>
                <c:pt idx="0">
                  <c:v>Norrbotten 2015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Dimensioner!$B$17:$H$17</c:f>
              <c:strCache>
                <c:ptCount val="7"/>
                <c:pt idx="0">
                  <c:v>Delaktighet och Involvering</c:v>
                </c:pt>
                <c:pt idx="1">
                  <c:v>Emotionellt stöd</c:v>
                </c:pt>
                <c:pt idx="2">
                  <c:v>Helhetsintryck</c:v>
                </c:pt>
                <c:pt idx="3">
                  <c:v>Information och Kunskap</c:v>
                </c:pt>
                <c:pt idx="4">
                  <c:v>Kontinuitet och Koordinering</c:v>
                </c:pt>
                <c:pt idx="5">
                  <c:v>Respekt och Bemötande</c:v>
                </c:pt>
                <c:pt idx="6">
                  <c:v>Tillgänglighet</c:v>
                </c:pt>
              </c:strCache>
            </c:strRef>
          </c:cat>
          <c:val>
            <c:numRef>
              <c:f>Dimensioner!$B$19:$H$19</c:f>
              <c:numCache>
                <c:formatCode>General</c:formatCode>
                <c:ptCount val="7"/>
                <c:pt idx="0">
                  <c:v>75</c:v>
                </c:pt>
                <c:pt idx="1">
                  <c:v>76</c:v>
                </c:pt>
                <c:pt idx="2">
                  <c:v>86</c:v>
                </c:pt>
                <c:pt idx="3">
                  <c:v>68</c:v>
                </c:pt>
                <c:pt idx="4">
                  <c:v>78</c:v>
                </c:pt>
                <c:pt idx="5">
                  <c:v>82</c:v>
                </c:pt>
                <c:pt idx="6">
                  <c:v>77</c:v>
                </c:pt>
              </c:numCache>
            </c:numRef>
          </c:val>
        </c:ser>
        <c:ser>
          <c:idx val="2"/>
          <c:order val="2"/>
          <c:tx>
            <c:strRef>
              <c:f>Dimensioner!$A$20</c:f>
              <c:strCache>
                <c:ptCount val="1"/>
                <c:pt idx="0">
                  <c:v>Norrbotten 2016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Dimensioner!$B$17:$H$17</c:f>
              <c:strCache>
                <c:ptCount val="7"/>
                <c:pt idx="0">
                  <c:v>Delaktighet och Involvering</c:v>
                </c:pt>
                <c:pt idx="1">
                  <c:v>Emotionellt stöd</c:v>
                </c:pt>
                <c:pt idx="2">
                  <c:v>Helhetsintryck</c:v>
                </c:pt>
                <c:pt idx="3">
                  <c:v>Information och Kunskap</c:v>
                </c:pt>
                <c:pt idx="4">
                  <c:v>Kontinuitet och Koordinering</c:v>
                </c:pt>
                <c:pt idx="5">
                  <c:v>Respekt och Bemötande</c:v>
                </c:pt>
                <c:pt idx="6">
                  <c:v>Tillgänglighet</c:v>
                </c:pt>
              </c:strCache>
            </c:strRef>
          </c:cat>
          <c:val>
            <c:numRef>
              <c:f>Dimensioner!$B$20:$H$20</c:f>
              <c:numCache>
                <c:formatCode>General</c:formatCode>
                <c:ptCount val="7"/>
                <c:pt idx="0">
                  <c:v>83</c:v>
                </c:pt>
                <c:pt idx="1">
                  <c:v>81</c:v>
                </c:pt>
                <c:pt idx="2">
                  <c:v>89</c:v>
                </c:pt>
                <c:pt idx="3">
                  <c:v>73</c:v>
                </c:pt>
                <c:pt idx="4">
                  <c:v>84</c:v>
                </c:pt>
                <c:pt idx="5">
                  <c:v>85</c:v>
                </c:pt>
                <c:pt idx="6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079104"/>
        <c:axId val="359395712"/>
      </c:barChart>
      <c:catAx>
        <c:axId val="358079104"/>
        <c:scaling>
          <c:orientation val="minMax"/>
        </c:scaling>
        <c:delete val="0"/>
        <c:axPos val="b"/>
        <c:majorTickMark val="none"/>
        <c:minorTickMark val="none"/>
        <c:tickLblPos val="nextTo"/>
        <c:crossAx val="359395712"/>
        <c:crosses val="autoZero"/>
        <c:auto val="1"/>
        <c:lblAlgn val="ctr"/>
        <c:lblOffset val="100"/>
        <c:noMultiLvlLbl val="0"/>
      </c:catAx>
      <c:valAx>
        <c:axId val="359395712"/>
        <c:scaling>
          <c:orientation val="minMax"/>
          <c:min val="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58079104"/>
        <c:crosses val="autoZero"/>
        <c:crossBetween val="between"/>
        <c:majorUnit val="1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34F9-A92A-4739-AABA-7F49FBF384C0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9B1C-A8E5-46D8-8EBE-A47FAD969E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123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34F9-A92A-4739-AABA-7F49FBF384C0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9B1C-A8E5-46D8-8EBE-A47FAD969E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386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34F9-A92A-4739-AABA-7F49FBF384C0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9B1C-A8E5-46D8-8EBE-A47FAD969E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8710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34F9-A92A-4739-AABA-7F49FBF384C0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9B1C-A8E5-46D8-8EBE-A47FAD969E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90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34F9-A92A-4739-AABA-7F49FBF384C0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9B1C-A8E5-46D8-8EBE-A47FAD969E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529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34F9-A92A-4739-AABA-7F49FBF384C0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9B1C-A8E5-46D8-8EBE-A47FAD969E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050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34F9-A92A-4739-AABA-7F49FBF384C0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9B1C-A8E5-46D8-8EBE-A47FAD969E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45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34F9-A92A-4739-AABA-7F49FBF384C0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9B1C-A8E5-46D8-8EBE-A47FAD969E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320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34F9-A92A-4739-AABA-7F49FBF384C0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9B1C-A8E5-46D8-8EBE-A47FAD969E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083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34F9-A92A-4739-AABA-7F49FBF384C0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9B1C-A8E5-46D8-8EBE-A47FAD969E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85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34F9-A92A-4739-AABA-7F49FBF384C0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9B1C-A8E5-46D8-8EBE-A47FAD969E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586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734F9-A92A-4739-AABA-7F49FBF384C0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99B1C-A8E5-46D8-8EBE-A47FAD969E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394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70C0"/>
                </a:solidFill>
              </a:rPr>
              <a:t>NPE Akutmottagningar</a:t>
            </a:r>
            <a:endParaRPr lang="sv-SE" dirty="0">
              <a:solidFill>
                <a:srgbClr val="0070C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NLL 2016-2017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031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70C0"/>
                </a:solidFill>
              </a:rPr>
              <a:t>Underlag</a:t>
            </a:r>
            <a:endParaRPr lang="sv-SE" dirty="0">
              <a:solidFill>
                <a:srgbClr val="0070C0"/>
              </a:solidFill>
            </a:endParaRP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966973"/>
              </p:ext>
            </p:extLst>
          </p:nvPr>
        </p:nvGraphicFramePr>
        <p:xfrm>
          <a:off x="1547665" y="2420888"/>
          <a:ext cx="5544615" cy="3096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8205"/>
                <a:gridCol w="1848205"/>
                <a:gridCol w="1848205"/>
              </a:tblGrid>
              <a:tr h="619269"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Norrbottens läns landsting</a:t>
                      </a:r>
                      <a:endParaRPr lang="sv-SE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Akutmottagningar</a:t>
                      </a:r>
                      <a:endParaRPr lang="sv-SE" sz="1100">
                        <a:effectLst/>
                      </a:endParaRPr>
                    </a:p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2015</a:t>
                      </a:r>
                      <a:endParaRPr lang="sv-SE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Akutmottagningar</a:t>
                      </a:r>
                      <a:endParaRPr lang="sv-SE" sz="1100">
                        <a:effectLst/>
                      </a:endParaRPr>
                    </a:p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2016</a:t>
                      </a:r>
                      <a:endParaRPr lang="sv-SE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5415"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Antal utskickade enkäter </a:t>
                      </a:r>
                      <a:endParaRPr lang="sv-SE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850</a:t>
                      </a:r>
                      <a:endParaRPr lang="sv-SE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825</a:t>
                      </a:r>
                      <a:endParaRPr lang="sv-SE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6976"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Könsfördelning </a:t>
                      </a:r>
                      <a:endParaRPr lang="sv-SE" sz="1100">
                        <a:effectLst/>
                      </a:endParaRPr>
                    </a:p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för utskickade enkäter</a:t>
                      </a:r>
                      <a:endParaRPr lang="sv-SE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K: 45,76%</a:t>
                      </a:r>
                      <a:endParaRPr lang="sv-SE" sz="1100">
                        <a:effectLst/>
                      </a:endParaRPr>
                    </a:p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M: 54,24%</a:t>
                      </a:r>
                      <a:endParaRPr lang="sv-SE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K:50,55%</a:t>
                      </a:r>
                      <a:endParaRPr lang="sv-SE" sz="1100">
                        <a:effectLst/>
                      </a:endParaRPr>
                    </a:p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M:49,45%</a:t>
                      </a:r>
                      <a:endParaRPr lang="sv-SE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707"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Antal inkomna svar</a:t>
                      </a:r>
                      <a:endParaRPr lang="sv-SE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308</a:t>
                      </a:r>
                      <a:endParaRPr lang="sv-SE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310</a:t>
                      </a:r>
                      <a:endParaRPr lang="sv-SE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9269"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Könsfördelning </a:t>
                      </a:r>
                      <a:endParaRPr lang="sv-SE" sz="1100">
                        <a:effectLst/>
                      </a:endParaRPr>
                    </a:p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för inkomna svar</a:t>
                      </a:r>
                      <a:endParaRPr lang="sv-SE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K: 44,81%</a:t>
                      </a:r>
                      <a:endParaRPr lang="sv-SE" sz="1100">
                        <a:effectLst/>
                      </a:endParaRPr>
                    </a:p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M: 55,19%</a:t>
                      </a:r>
                      <a:endParaRPr lang="sv-SE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K:52,90%</a:t>
                      </a:r>
                      <a:endParaRPr lang="sv-SE" sz="1100">
                        <a:effectLst/>
                      </a:endParaRPr>
                    </a:p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M:47,10%</a:t>
                      </a:r>
                      <a:endParaRPr lang="sv-SE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707"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Svarsfrekvens</a:t>
                      </a:r>
                      <a:endParaRPr lang="sv-SE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>
                          <a:effectLst/>
                        </a:rPr>
                        <a:t>36,2%</a:t>
                      </a:r>
                      <a:endParaRPr lang="sv-SE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000" dirty="0">
                          <a:effectLst/>
                        </a:rPr>
                        <a:t>37,6%</a:t>
                      </a:r>
                      <a:endParaRPr lang="sv-SE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19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8680"/>
            <a:ext cx="8174209" cy="4525963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1907704" y="5445224"/>
            <a:ext cx="554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Tyvärr fortsätter svarfrekvensen att vara låg i hela Sverige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2243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70C0"/>
                </a:solidFill>
              </a:rPr>
              <a:t>Svarsfrekvens per akutmottagning</a:t>
            </a:r>
            <a:endParaRPr lang="sv-SE" dirty="0">
              <a:solidFill>
                <a:srgbClr val="0070C0"/>
              </a:solidFill>
            </a:endParaRPr>
          </a:p>
        </p:txBody>
      </p:sp>
      <p:pic>
        <p:nvPicPr>
          <p:cNvPr id="4" name="Platshållare för innehåll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925" y="3044031"/>
            <a:ext cx="805815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092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70C0"/>
                </a:solidFill>
              </a:rPr>
              <a:t>Svarsfrekvens per åldersgrupp</a:t>
            </a:r>
            <a:endParaRPr lang="sv-SE" dirty="0">
              <a:solidFill>
                <a:srgbClr val="0070C0"/>
              </a:solidFill>
            </a:endParaRPr>
          </a:p>
        </p:txBody>
      </p:sp>
      <p:pic>
        <p:nvPicPr>
          <p:cNvPr id="4" name="Platshållare för innehåll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1125" y="1753394"/>
            <a:ext cx="638175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127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Resultat Norrbotten och Sverige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Ned 4"/>
          <p:cNvSpPr/>
          <p:nvPr/>
        </p:nvSpPr>
        <p:spPr>
          <a:xfrm>
            <a:off x="3825628" y="256490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2669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620688"/>
            <a:ext cx="7990462" cy="4525963"/>
          </a:xfrm>
          <a:prstGeom prst="rect">
            <a:avLst/>
          </a:prstGeom>
        </p:spPr>
      </p:pic>
      <p:sp>
        <p:nvSpPr>
          <p:cNvPr id="5" name="Vänster 4"/>
          <p:cNvSpPr/>
          <p:nvPr/>
        </p:nvSpPr>
        <p:spPr>
          <a:xfrm>
            <a:off x="6084168" y="1160748"/>
            <a:ext cx="648072" cy="10801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467544" y="5445224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/>
              <a:t>Endast 6 procent </a:t>
            </a:r>
            <a:r>
              <a:rPr lang="sv-SE" sz="1600" dirty="0" smtClean="0"/>
              <a:t>av de som besökte länets akutmottagningar uppgav </a:t>
            </a:r>
            <a:r>
              <a:rPr lang="sv-SE" sz="1600" dirty="0"/>
              <a:t>längre väntetid än </a:t>
            </a:r>
            <a:r>
              <a:rPr lang="sv-SE" sz="1600" dirty="0" smtClean="0"/>
              <a:t>fyra timmar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490519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rbetsdokument - Word" ma:contentTypeID="0x010100D7963E0E5B7A40E5AEA07389401D709F00FB54EFF0F3EB48149DBBD9563453E190010089AE0331FD2FA7449C72752FA02E10A2" ma:contentTypeVersion="1901" ma:contentTypeDescription="Arbetsdokument - Word" ma:contentTypeScope="" ma:versionID="81fdeec26c18010de8131d132e11af3a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82f40d26f4026e890d49a7589b54cc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p:Policy xmlns:p="office.server.policy" id="" local="true">
  <p:Name>Arbetsdokument</p:Name>
  <p:Description/>
  <p:Statement/>
  <p:PolicyItems>
    <p:PolicyItem featureId="Microsoft.Office.RecordsManagement.PolicyFeatures.Expiration" staticId="0x010100D7963E0E5B7A40E5AEA07389401D709F00FB54EFF0F3EB48149DBBD9563453E190|1214505165" UniqueId="23e47c32-f768-4ed5-a445-a352c8cd3593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2022-05-19T22:00:00+00:00</NLLPublishDate>
    <NLLPublished xmlns="http://schemas.microsoft.com/sharepoint/v3" xsi:nil="true"/>
    <NLLPublishingstatus xmlns="http://schemas.microsoft.com/sharepoint/v3">Publicerad</NLLPublishingstatus>
    <NLLDocumentIDValue xmlns="http://schemas.microsoft.com/sharepoint/v3">ARBGRP614-1585517010-29</NLLDocumentIDValue>
    <NLLThinningTime xmlns="http://schemas.microsoft.com/sharepoint/v3">2026-03-10T08:28:00+00:00</NLLThinningTime>
    <NLLPublishDateQuickpart xmlns="http://schemas.microsoft.com/sharepoint/v3">5/20/2022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 xsi:nil="true"/>
    <prdProcessTaxHTField0 xmlns="http://schemas.microsoft.com/sharepoint/v3">
      <Terms xmlns="http://schemas.microsoft.com/office/infopath/2007/PartnerControls"/>
    </prdProcessTaxHTField0>
    <AnsvarigQuickpart xmlns="http://schemas.microsoft.com/sharepoint/v3" xsi:nil="true"/>
    <NLLEstablishedBy xmlns="http://schemas.microsoft.com/sharepoint/v3">
      <UserInfo>
        <DisplayName>visadm</DisplayName>
        <AccountId>1171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NLLVersion xmlns="http://schemas.microsoft.com/sharepoint/v3">1.0</NLLVersion>
    <NLLInformationclass xmlns="http://schemas.microsoft.com/sharepoint/v3">Publik</NLLInformationclass>
    <NLLModifiedBy xmlns="http://schemas.microsoft.com/sharepoint/v3">Systemkonto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Nationell Patientenkät - NPE</TermName>
          <TermId xmlns="http://schemas.microsoft.com/office/infopath/2007/PartnerControls">42552656-8c00-4f73-855d-89e311c98a24</TermId>
        </TermInfo>
      </Terms>
    </NLLProducerPlaceTaxHTField0>
    <VersionComment xmlns="http://schemas.microsoft.com/sharepoint/v3">Systemkonto har 5/20/2022 verifierat dokumentets giltlighet.</VersionComment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akutmottagning</TermName>
          <TermId xmlns="http://schemas.microsoft.com/office/infopath/2007/PartnerControls">687ce6e5-53f0-4027-bd4e-aa298cbae798</TermId>
        </TermInfo>
        <TermInfo xmlns="http://schemas.microsoft.com/office/infopath/2007/PartnerControls">
          <TermName xmlns="http://schemas.microsoft.com/office/infopath/2007/PartnerControls">patientenkät</TermName>
          <TermId xmlns="http://schemas.microsoft.com/office/infopath/2007/PartnerControls">d2fe1aaf-7bb7-4f0e-aa85-04c4ce1245d8</TermId>
        </TermInfo>
        <TermInfo xmlns="http://schemas.microsoft.com/office/infopath/2007/PartnerControls">
          <TermName xmlns="http://schemas.microsoft.com/office/infopath/2007/PartnerControls">2016</TermName>
          <TermId xmlns="http://schemas.microsoft.com/office/infopath/2007/PartnerControls">538a558f-9386-44e6-b899-10f030b4c719</TermId>
        </TermInfo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TaxKeywordTaxHTField>
    <_dlc_DocId xmlns="c7918ce9-5289-4a18-805d-4141408e948c">ARBGRP614-1585517010-29</_dlc_DocId>
    <_dlc_DocIdUrl xmlns="c7918ce9-5289-4a18-805d-4141408e948c">
      <Url>http://spportal.extvis.local/process/administrativ/_layouts/15/DocIdRedir.aspx?ID=ARBGRP614-1585517010-29</Url>
      <Description>ARBGRP614-1585517010-29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2026-04-10T07:28:00+00:00</_dlc_ExpireDate>
    <VIS_DocumentId xmlns="e1dec489-f745-4ed5-9c00-958a11aea6df">
      <Url>https://samarbeta.nll.se/producentplats/nationellpatientenkatnpe/_layouts/15/DocIdRedir.aspx?ID=ARBGRP614-1585517010-29</Url>
      <Description>ARBGRP614-1585517010-29</Description>
    </VIS_DocumentId>
    <VISResponsible xmlns="e1dec489-f745-4ed5-9c00-958a11aea6df">
      <UserInfo>
        <DisplayName>visadm</DisplayName>
        <AccountId>1171</AccountId>
        <AccountType/>
      </UserInfo>
    </VISResponsible>
    <DocumentStatus xmlns="e1dec489-f745-4ed5-9c00-958a11aea6df">
      <Url>https://samarbeta.nll.se/producentplats/nationellpatientenkatnpe/_layouts/15/wrkstat.aspx?List=9a9acc3c-1dc8-4c4c-a346-276fdfa536fd&amp;WorkflowInstanceName=93ac8f85-061f-46e9-b76b-bd3329356478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D97595-C87D-4B06-B6EC-F1EC440F7C52}"/>
</file>

<file path=customXml/itemProps2.xml><?xml version="1.0" encoding="utf-8"?>
<ds:datastoreItem xmlns:ds="http://schemas.openxmlformats.org/officeDocument/2006/customXml" ds:itemID="{AFC0E587-E482-4F5E-A10F-0F9020734390}"/>
</file>

<file path=customXml/itemProps3.xml><?xml version="1.0" encoding="utf-8"?>
<ds:datastoreItem xmlns:ds="http://schemas.openxmlformats.org/officeDocument/2006/customXml" ds:itemID="{8DF2B02B-B24A-4444-80B4-580B16C6036E}"/>
</file>

<file path=customXml/itemProps4.xml><?xml version="1.0" encoding="utf-8"?>
<ds:datastoreItem xmlns:ds="http://schemas.openxmlformats.org/officeDocument/2006/customXml" ds:itemID="{052801EA-5F91-4892-9878-D281034590B8}"/>
</file>

<file path=customXml/itemProps5.xml><?xml version="1.0" encoding="utf-8"?>
<ds:datastoreItem xmlns:ds="http://schemas.openxmlformats.org/officeDocument/2006/customXml" ds:itemID="{DCA994C9-5203-4E12-8A65-DBE609A86DDB}"/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96</Words>
  <Application>Microsoft Office PowerPoint</Application>
  <PresentationFormat>Bildspel på skärmen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NPE Akutmottagningar</vt:lpstr>
      <vt:lpstr>Underlag</vt:lpstr>
      <vt:lpstr>PowerPoint-presentation</vt:lpstr>
      <vt:lpstr>Svarsfrekvens per akutmottagning</vt:lpstr>
      <vt:lpstr>Svarsfrekvens per åldersgrupp</vt:lpstr>
      <vt:lpstr>Resultat Norrbotten och Sverige</vt:lpstr>
      <vt:lpstr>PowerPoint-presentation</vt:lpstr>
    </vt:vector>
  </TitlesOfParts>
  <Company>Norrbottens läns landsting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NPE Akutmottagningar</dc:title>
  <dc:subject/>
  <dc:creator>Eva Sjölund</dc:creator>
  <cp:keywords>patientenkät; 2016; akutmottagning; Presentation</cp:keywords>
  <dc:description/>
  <cp:lastModifiedBy>Eva Sjölund</cp:lastModifiedBy>
  <cp:revision>3</cp:revision>
  <cp:lastPrinted>2017-03-07T14:37:34Z</cp:lastPrinted>
  <dcterms:created xsi:type="dcterms:W3CDTF">2017-03-07T14:19:03Z</dcterms:created>
  <dcterms:modified xsi:type="dcterms:W3CDTF">2017-03-07T14:38:36Z</dcterms:modified>
  <cp:category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0x010100D7963E0E5B7A40E5AEA07389401D709F00FB54EFF0F3EB48149DBBD9563453E190010089AE0331FD2FA7449C72752FA02E10A2</vt:lpwstr>
  </property>
  <property fmtid="{D5CDD505-2E9C-101B-9397-08002B2CF9AE}" pid="3" name="TaxKeyword">
    <vt:lpwstr>3793;#akutmottagning|687ce6e5-53f0-4027-bd4e-aa298cbae798;#3106;#patientenkät|d2fe1aaf-7bb7-4f0e-aa85-04c4ce1245d8;#3266;#2016|538a558f-9386-44e6-b899-10f030b4c719;#4816;#Presentation|981e6eac-a633-4de2-91a2-d5e48e1c0d00</vt:lpwstr>
  </property>
  <property fmtid="{D5CDD505-2E9C-101B-9397-08002B2CF9AE}" pid="4" name="CareActionCodeSurgical">
    <vt:lpwstr/>
  </property>
  <property fmtid="{D5CDD505-2E9C-101B-9397-08002B2CF9AE}" pid="5" name="NLLProducerPlace">
    <vt:lpwstr>5891;#Nationell Patientenkät - NPE|42552656-8c00-4f73-855d-89e311c98a24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1687;#Region Norrbotten|2ac66d7d-7456-4491-b0c4-3e1d538f92db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NLLPublishedTemplate">
    <vt:lpwstr/>
  </property>
  <property fmtid="{D5CDD505-2E9C-101B-9397-08002B2CF9AE}" pid="16" name="NLLWFComment">
    <vt:lpwstr/>
  </property>
  <property fmtid="{D5CDD505-2E9C-101B-9397-08002B2CF9AE}" pid="17" name="NLLPTCName">
    <vt:lpwstr/>
  </property>
  <property fmtid="{D5CDD505-2E9C-101B-9397-08002B2CF9AE}" pid="18" name="SpecialtyTaxHTField0">
    <vt:lpwstr/>
  </property>
  <property fmtid="{D5CDD505-2E9C-101B-9397-08002B2CF9AE}" pid="19" name="CareActionCodeNonSurgical">
    <vt:lpwstr/>
  </property>
  <property fmtid="{D5CDD505-2E9C-101B-9397-08002B2CF9AE}" pid="20" name="AnalysisNameTaxHTField0">
    <vt:lpwstr/>
  </property>
  <property fmtid="{D5CDD505-2E9C-101B-9397-08002B2CF9AE}" pid="21" name="Specialty">
    <vt:lpwstr/>
  </property>
  <property fmtid="{D5CDD505-2E9C-101B-9397-08002B2CF9AE}" pid="22" name="NLLMtptCode">
    <vt:lpwstr/>
  </property>
  <property fmtid="{D5CDD505-2E9C-101B-9397-08002B2CF9AE}" pid="23" name="NLLProjectUrl">
    <vt:lpwstr/>
  </property>
  <property fmtid="{D5CDD505-2E9C-101B-9397-08002B2CF9AE}" pid="24" name="ICD10Code">
    <vt:lpwstr/>
  </property>
  <property fmtid="{D5CDD505-2E9C-101B-9397-08002B2CF9AE}" pid="25" name="NLLProjectStatus">
    <vt:lpwstr/>
  </property>
  <property fmtid="{D5CDD505-2E9C-101B-9397-08002B2CF9AE}" pid="26" name="NLLSteeringGroup">
    <vt:lpwstr/>
  </property>
  <property fmtid="{D5CDD505-2E9C-101B-9397-08002B2CF9AE}" pid="27" name="NLLMeetingTypeTaxHTField0">
    <vt:lpwstr/>
  </property>
  <property fmtid="{D5CDD505-2E9C-101B-9397-08002B2CF9AE}" pid="28" name="NLLTemplateStatus">
    <vt:lpwstr/>
  </property>
  <property fmtid="{D5CDD505-2E9C-101B-9397-08002B2CF9AE}" pid="29" name="CareActionCodeSurgicalTaxHTField0">
    <vt:lpwstr/>
  </property>
  <property fmtid="{D5CDD505-2E9C-101B-9397-08002B2CF9AE}" pid="30" name="PharmaceuticalCodeTaxHTField0">
    <vt:lpwstr/>
  </property>
  <property fmtid="{D5CDD505-2E9C-101B-9397-08002B2CF9AE}" pid="31" name="NLLProjectLeader">
    <vt:lpwstr/>
  </property>
  <property fmtid="{D5CDD505-2E9C-101B-9397-08002B2CF9AE}" pid="32" name="NLLDecisionLevelManagedTaxHTField0">
    <vt:lpwstr/>
  </property>
  <property fmtid="{D5CDD505-2E9C-101B-9397-08002B2CF9AE}" pid="35" name="NLLDefaultTemplate">
    <vt:lpwstr/>
  </property>
  <property fmtid="{D5CDD505-2E9C-101B-9397-08002B2CF9AE}" pid="36" name="NLLProjectVisitor">
    <vt:lpwstr/>
  </property>
  <property fmtid="{D5CDD505-2E9C-101B-9397-08002B2CF9AE}" pid="37" name="NLLApprovedBy">
    <vt:lpwstr/>
  </property>
  <property fmtid="{D5CDD505-2E9C-101B-9397-08002B2CF9AE}" pid="38" name="NLLDecisionLevelManaged">
    <vt:lpwstr/>
  </property>
  <property fmtid="{D5CDD505-2E9C-101B-9397-08002B2CF9AE}" pid="39" name="CompulsoryAction">
    <vt:lpwstr/>
  </property>
  <property fmtid="{D5CDD505-2E9C-101B-9397-08002B2CF9AE}" pid="40" name="ICD10CodeTaxHTField0">
    <vt:lpwstr/>
  </property>
  <property fmtid="{D5CDD505-2E9C-101B-9397-08002B2CF9AE}" pid="41" name="NLLProjectOwner">
    <vt:lpwstr/>
  </property>
  <property fmtid="{D5CDD505-2E9C-101B-9397-08002B2CF9AE}" pid="42" name="NPUCodeTaxHTField0">
    <vt:lpwstr/>
  </property>
  <property fmtid="{D5CDD505-2E9C-101B-9397-08002B2CF9AE}" pid="43" name="NLLTemplateFolderDescription">
    <vt:lpwstr/>
  </property>
  <property fmtid="{D5CDD505-2E9C-101B-9397-08002B2CF9AE}" pid="44" name="TLVCodeAction">
    <vt:lpwstr/>
  </property>
  <property fmtid="{D5CDD505-2E9C-101B-9397-08002B2CF9AE}" pid="45" name="RadiologicalCode">
    <vt:lpwstr/>
  </property>
  <property fmtid="{D5CDD505-2E9C-101B-9397-08002B2CF9AE}" pid="46" name="References">
    <vt:lpwstr/>
  </property>
  <property fmtid="{D5CDD505-2E9C-101B-9397-08002B2CF9AE}" pid="47" name="prdProcess">
    <vt:lpwstr/>
  </property>
  <property fmtid="{D5CDD505-2E9C-101B-9397-08002B2CF9AE}" pid="48" name="NLLProjectOrderStatus">
    <vt:lpwstr/>
  </property>
  <property fmtid="{D5CDD505-2E9C-101B-9397-08002B2CF9AE}" pid="50" name="NLLReferenceGroup">
    <vt:lpwstr/>
  </property>
  <property fmtid="{D5CDD505-2E9C-101B-9397-08002B2CF9AE}" pid="51" name="TLVCodeDiagnosis">
    <vt:lpwstr/>
  </property>
  <property fmtid="{D5CDD505-2E9C-101B-9397-08002B2CF9AE}" pid="52" name="PharmaceuticalCode">
    <vt:lpwstr/>
  </property>
  <property fmtid="{D5CDD505-2E9C-101B-9397-08002B2CF9AE}" pid="53" name="NLLInitiationDate">
    <vt:lpwstr/>
  </property>
  <property fmtid="{D5CDD505-2E9C-101B-9397-08002B2CF9AE}" pid="55" name="ReferencesTaxHTField0">
    <vt:lpwstr/>
  </property>
  <property fmtid="{D5CDD505-2E9C-101B-9397-08002B2CF9AE}" pid="56" name="NLLWindingUpDate">
    <vt:lpwstr/>
  </property>
  <property fmtid="{D5CDD505-2E9C-101B-9397-08002B2CF9AE}" pid="57" name="TLVCodeActionTaxHTField0">
    <vt:lpwstr/>
  </property>
  <property fmtid="{D5CDD505-2E9C-101B-9397-08002B2CF9AE}" pid="58" name="NLLProjectNr">
    <vt:lpwstr/>
  </property>
  <property fmtid="{D5CDD505-2E9C-101B-9397-08002B2CF9AE}" pid="59" name="NLLProjectTypeTaxHTField0">
    <vt:lpwstr/>
  </property>
  <property fmtid="{D5CDD505-2E9C-101B-9397-08002B2CF9AE}" pid="60" name="NLLPTCProcessTeam">
    <vt:lpwstr/>
  </property>
  <property fmtid="{D5CDD505-2E9C-101B-9397-08002B2CF9AE}" pid="61" name="RadiologicalCodeTaxHTField0">
    <vt:lpwstr/>
  </property>
  <property fmtid="{D5CDD505-2E9C-101B-9397-08002B2CF9AE}" pid="62" name="NLLImplementationDate">
    <vt:lpwstr/>
  </property>
  <property fmtid="{D5CDD505-2E9C-101B-9397-08002B2CF9AE}" pid="63" name="PsychiatricCode">
    <vt:lpwstr/>
  </property>
  <property fmtid="{D5CDD505-2E9C-101B-9397-08002B2CF9AE}" pid="64" name="NLLProjectType">
    <vt:lpwstr/>
  </property>
  <property fmtid="{D5CDD505-2E9C-101B-9397-08002B2CF9AE}" pid="65" name="AnalysisName">
    <vt:lpwstr/>
  </property>
  <property fmtid="{D5CDD505-2E9C-101B-9397-08002B2CF9AE}" pid="66" name="NLLMtptCodeTaxHTField0">
    <vt:lpwstr/>
  </property>
  <property fmtid="{D5CDD505-2E9C-101B-9397-08002B2CF9AE}" pid="67" name="NLLLatestProjectTrackingDate">
    <vt:lpwstr/>
  </property>
  <property fmtid="{D5CDD505-2E9C-101B-9397-08002B2CF9AE}" pid="68" name="NLLDocumentType">
    <vt:lpwstr>1021;#Presentation|981e6eac-a633-4de2-91a2-d5e48e1c0d00</vt:lpwstr>
  </property>
  <property fmtid="{D5CDD505-2E9C-101B-9397-08002B2CF9AE}" pid="69" name="NLLProjectTypeText">
    <vt:lpwstr/>
  </property>
  <property fmtid="{D5CDD505-2E9C-101B-9397-08002B2CF9AE}" pid="70" name="NLLEstablishingDate">
    <vt:lpwstr/>
  </property>
  <property fmtid="{D5CDD505-2E9C-101B-9397-08002B2CF9AE}" pid="71" name="NLLProjectMember">
    <vt:lpwstr/>
  </property>
  <property fmtid="{D5CDD505-2E9C-101B-9397-08002B2CF9AE}" pid="72" name="NLLProcessTeamLookup">
    <vt:lpwstr/>
  </property>
  <property fmtid="{D5CDD505-2E9C-101B-9397-08002B2CF9AE}" pid="73" name="CareActionCodeNonSurgicalTaxHTField0">
    <vt:lpwstr/>
  </property>
  <property fmtid="{D5CDD505-2E9C-101B-9397-08002B2CF9AE}" pid="74" name="CompulsoryActionTaxHTField0">
    <vt:lpwstr/>
  </property>
  <property fmtid="{D5CDD505-2E9C-101B-9397-08002B2CF9AE}" pid="75" name="NLLMeetingType">
    <vt:lpwstr/>
  </property>
  <property fmtid="{D5CDD505-2E9C-101B-9397-08002B2CF9AE}" pid="76" name="NLLProjectName">
    <vt:lpwstr/>
  </property>
  <property fmtid="{D5CDD505-2E9C-101B-9397-08002B2CF9AE}" pid="77" name="_dlc_policyId">
    <vt:lpwstr>0x010100D7963E0E5B7A40E5AEA07389401D709F00FB54EFF0F3EB48149DBBD9563453E190|1214505165</vt:lpwstr>
  </property>
  <property fmtid="{D5CDD505-2E9C-101B-9397-08002B2CF9AE}" pid="79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1" name="_dlc_DocIdItemGuid">
    <vt:lpwstr>2bbd399a-663d-4388-bb9c-0582de68576d</vt:lpwstr>
  </property>
  <property fmtid="{D5CDD505-2E9C-101B-9397-08002B2CF9AE}" pid="82" name="Godkänn dokument(1)">
    <vt:lpwstr>, </vt:lpwstr>
  </property>
  <property fmtid="{D5CDD505-2E9C-101B-9397-08002B2CF9AE}" pid="83" name="_dlc_ExpireDateSaved">
    <vt:lpwstr/>
  </property>
  <property fmtid="{D5CDD505-2E9C-101B-9397-08002B2CF9AE}" pid="84" name="Granska dokument(1)">
    <vt:lpwstr>, </vt:lpwstr>
  </property>
  <property fmtid="{D5CDD505-2E9C-101B-9397-08002B2CF9AE}" pid="86" name="Godkänn dokument">
    <vt:lpwstr>, </vt:lpwstr>
  </property>
  <property fmtid="{D5CDD505-2E9C-101B-9397-08002B2CF9AE}" pid="88" name="Granska dokument">
    <vt:lpwstr>, </vt:lpwstr>
  </property>
  <property fmtid="{D5CDD505-2E9C-101B-9397-08002B2CF9AE}" pid="89" name="Publicera dokument">
    <vt:lpwstr>, </vt:lpwstr>
  </property>
  <property fmtid="{D5CDD505-2E9C-101B-9397-08002B2CF9AE}" pid="90" name="TaxCatchAll">
    <vt:lpwstr>3106;#patientenkät;#5891;#Nationell Patientenkät - NPE|42552656-8c00-4f73-855d-89e311c98a24;#3793;#akutmottagning;#4816;#Presentation;#1687;#Region Norrbotten|2ac66d7d-7456-4491-b0c4-3e1d538f92db;#3266;#2016;#1021;#Presentation|981e6eac-a633-4de2-91a2-d5e48e1c0d00</vt:lpwstr>
  </property>
  <property fmtid="{D5CDD505-2E9C-101B-9397-08002B2CF9AE}" pid="91" name="_dlc_ExpireDate">
    <vt:lpwstr/>
  </property>
  <property fmtid="{D5CDD505-2E9C-101B-9397-08002B2CF9AE}" pid="92" name="Order">
    <vt:r8>18300</vt:r8>
  </property>
  <property fmtid="{D5CDD505-2E9C-101B-9397-08002B2CF9AE}" pid="93" name="xd_ProgID">
    <vt:lpwstr/>
  </property>
  <property fmtid="{D5CDD505-2E9C-101B-9397-08002B2CF9AE}" pid="94" name="_SourceUrl">
    <vt:lpwstr/>
  </property>
  <property fmtid="{D5CDD505-2E9C-101B-9397-08002B2CF9AE}" pid="95" name="_SharedFileIndex">
    <vt:lpwstr/>
  </property>
  <property fmtid="{D5CDD505-2E9C-101B-9397-08002B2CF9AE}" pid="96" name="TemplateUrl">
    <vt:lpwstr/>
  </property>
  <property fmtid="{D5CDD505-2E9C-101B-9397-08002B2CF9AE}" pid="98" name="NLLDecisionLevelGoverning">
    <vt:lpwstr/>
  </property>
  <property fmtid="{D5CDD505-2E9C-101B-9397-08002B2CF9AE}" pid="99" name="NLLFactOwner">
    <vt:lpwstr/>
  </property>
  <property fmtid="{D5CDD505-2E9C-101B-9397-08002B2CF9AE}" pid="100" name="NLLFactOwnerText">
    <vt:lpwstr/>
  </property>
  <property fmtid="{D5CDD505-2E9C-101B-9397-08002B2CF9AE}" pid="101" name="xd_Signature">
    <vt:bool>false</vt:bool>
  </property>
  <property fmtid="{D5CDD505-2E9C-101B-9397-08002B2CF9AE}" pid="102" name="NLLDecisionLevel">
    <vt:lpwstr/>
  </property>
  <property fmtid="{D5CDD505-2E9C-101B-9397-08002B2CF9AE}" pid="103" name="NLLPTCProcessLeader">
    <vt:lpwstr/>
  </property>
  <property fmtid="{D5CDD505-2E9C-101B-9397-08002B2CF9AE}" pid="105" name="NLLPTCVISEditor">
    <vt:lpwstr/>
  </property>
</Properties>
</file>